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69" r:id="rId2"/>
    <p:sldId id="430" r:id="rId3"/>
    <p:sldId id="293" r:id="rId4"/>
    <p:sldId id="411" r:id="rId5"/>
    <p:sldId id="412" r:id="rId6"/>
    <p:sldId id="385" r:id="rId7"/>
    <p:sldId id="436" r:id="rId8"/>
    <p:sldId id="384" r:id="rId9"/>
    <p:sldId id="413" r:id="rId10"/>
    <p:sldId id="414" r:id="rId11"/>
    <p:sldId id="417" r:id="rId12"/>
    <p:sldId id="419" r:id="rId13"/>
    <p:sldId id="437" r:id="rId14"/>
    <p:sldId id="420" r:id="rId15"/>
    <p:sldId id="426" r:id="rId16"/>
    <p:sldId id="422" r:id="rId17"/>
    <p:sldId id="259" r:id="rId18"/>
    <p:sldId id="431" r:id="rId19"/>
    <p:sldId id="438" r:id="rId20"/>
    <p:sldId id="388" r:id="rId21"/>
    <p:sldId id="402" r:id="rId22"/>
    <p:sldId id="349" r:id="rId23"/>
    <p:sldId id="427" r:id="rId24"/>
    <p:sldId id="383" r:id="rId25"/>
    <p:sldId id="405" r:id="rId26"/>
    <p:sldId id="372" r:id="rId27"/>
    <p:sldId id="260" r:id="rId28"/>
    <p:sldId id="434" r:id="rId29"/>
    <p:sldId id="366" r:id="rId30"/>
    <p:sldId id="424" r:id="rId31"/>
    <p:sldId id="389" r:id="rId32"/>
    <p:sldId id="432" r:id="rId33"/>
    <p:sldId id="376" r:id="rId34"/>
    <p:sldId id="374" r:id="rId35"/>
    <p:sldId id="425" r:id="rId36"/>
    <p:sldId id="377" r:id="rId37"/>
    <p:sldId id="378" r:id="rId38"/>
    <p:sldId id="428" r:id="rId39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228"/>
    <p:restoredTop sz="89126"/>
  </p:normalViewPr>
  <p:slideViewPr>
    <p:cSldViewPr snapToGrid="0" snapToObjects="1">
      <p:cViewPr>
        <p:scale>
          <a:sx n="185" d="100"/>
          <a:sy n="185" d="100"/>
        </p:scale>
        <p:origin x="1448" y="25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6.xml"/><Relationship Id="rId2" Type="http://schemas.openxmlformats.org/officeDocument/2006/relationships/slide" Target="slides/slide34.xml"/><Relationship Id="rId1" Type="http://schemas.openxmlformats.org/officeDocument/2006/relationships/slide" Target="slides/slide31.xml"/><Relationship Id="rId4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903EB-2786-5F02-0FA7-38C4DDE1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9D7F0561-6589-A5E2-B6C7-3C40D1BB90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181F0875-9161-1D9D-D552-582CCB085D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2900C5C5-B155-C5D4-91C6-697343C08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37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Hydroxyl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25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5027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30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090612"/>
            <a:ext cx="8229600" cy="350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1/27/25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hyperlink" Target="https://youtu.be/vwqNVXYeG7w?si=EuwXmqEuVqIe0rBO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youtu.be/v8p4ph2MAvI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youtu.be/_lD8JyAbwEo?si=D77UkLxws-ZSSuvl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hyperlink" Target="https://youtu.be/_lD8JyAbwEo?si=D77UkLxws-ZSSuvl" TargetMode="External"/><Relationship Id="rId4" Type="http://schemas.openxmlformats.org/officeDocument/2006/relationships/hyperlink" Target="http://youtu.be/v8p4ph2MAv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P85JHLmnI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854751"/>
            <a:ext cx="7772400" cy="1470025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Next-gen Sequencing Technologies</a:t>
            </a:r>
            <a:br>
              <a:rPr lang="en-US" altLang="en-US" sz="3600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3023678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1/28/2025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029"/>
            <a:ext cx="8229600" cy="542925"/>
          </a:xfrm>
        </p:spPr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065546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06554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Nucleotide detector: </a:t>
            </a:r>
            <a:r>
              <a:rPr lang="en-US" altLang="en-US" sz="2400" b="1" dirty="0">
                <a:latin typeface="+mn-lt"/>
              </a:rPr>
              <a:t>VERY</a:t>
            </a:r>
            <a:r>
              <a:rPr lang="en-US" altLang="en-US" sz="2400" dirty="0">
                <a:latin typeface="+mn-lt"/>
              </a:rPr>
              <a:t> sensitive</a:t>
            </a:r>
          </a:p>
        </p:txBody>
      </p: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086183"/>
            <a:ext cx="3045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+mn-lt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+mn-lt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4" y="240823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latin typeface="+mn-lt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+mn-lt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" y="3741173"/>
            <a:ext cx="8334393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"Having many thousands of identical copies of a DNA fragment </a:t>
            </a:r>
            <a:r>
              <a:rPr lang="en-US" altLang="en-US" sz="2400" b="1" i="1" u="sng" dirty="0">
                <a:latin typeface="+mn-lt"/>
              </a:rPr>
              <a:t>in a defined area </a:t>
            </a:r>
            <a:r>
              <a:rPr lang="en-US" altLang="en-US" sz="2400" dirty="0">
                <a:latin typeface="+mn-lt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27522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8">
            <a:extLst>
              <a:ext uri="{FF2B5EF4-FFF2-40B4-BE49-F238E27FC236}">
                <a16:creationId xmlns:a16="http://schemas.microsoft.com/office/drawing/2014/main" id="{BD0DE3C4-8AFE-068C-E69A-17E767506D9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49813" y="1087771"/>
            <a:ext cx="120650" cy="847725"/>
            <a:chOff x="968668" y="1437407"/>
            <a:chExt cx="109537" cy="31019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A6878C-98F3-19BC-D815-D58A62B1D993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50E8B7-E392-CF02-0EA6-59887E68AD48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A27A60-FE08-54C9-A8B3-215C03C4FA3B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2950" y="234950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 – Bridge PCR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40" y="462796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3619500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1493838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3619501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8" y="2023407"/>
            <a:ext cx="5902929" cy="1309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40354"/>
            <a:ext cx="8229600" cy="631161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Reversible terminator chemistry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34595-A000-FCA9-8384-817BD9BEFF25}"/>
              </a:ext>
            </a:extLst>
          </p:cNvPr>
          <p:cNvSpPr txBox="1"/>
          <p:nvPr/>
        </p:nvSpPr>
        <p:spPr>
          <a:xfrm>
            <a:off x="3976619" y="4660522"/>
            <a:ext cx="4313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Chen et al., 2013, Genomics Proteomics Bioinformatics, 11:34–40.</a:t>
            </a:r>
          </a:p>
        </p:txBody>
      </p:sp>
      <p:pic>
        <p:nvPicPr>
          <p:cNvPr id="2052" name="Picture 4" descr="Structure schematic of irreversible and reversible terminators used in sequencing technologies">
            <a:extLst>
              <a:ext uri="{FF2B5EF4-FFF2-40B4-BE49-F238E27FC236}">
                <a16:creationId xmlns:a16="http://schemas.microsoft.com/office/drawing/2014/main" id="{44540A30-9D69-6D70-CCC1-2036A0779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342" y="1365997"/>
            <a:ext cx="2973658" cy="31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chemical structure&#10;&#10;AI-generated content may be incorrect.">
            <a:extLst>
              <a:ext uri="{FF2B5EF4-FFF2-40B4-BE49-F238E27FC236}">
                <a16:creationId xmlns:a16="http://schemas.microsoft.com/office/drawing/2014/main" id="{DFE3A83E-4A37-B0D5-F2AC-6A2A88BAC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434" y="1285553"/>
            <a:ext cx="2899317" cy="152514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1AD1D-DD97-44C6-07BA-0A1349747D63}"/>
              </a:ext>
            </a:extLst>
          </p:cNvPr>
          <p:cNvSpPr txBox="1"/>
          <p:nvPr/>
        </p:nvSpPr>
        <p:spPr>
          <a:xfrm>
            <a:off x="7620000" y="1812456"/>
            <a:ext cx="1038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Sanger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37A1D-FDDC-389C-FA1F-E3E7CA4619C5}"/>
              </a:ext>
            </a:extLst>
          </p:cNvPr>
          <p:cNvSpPr txBox="1"/>
          <p:nvPr/>
        </p:nvSpPr>
        <p:spPr>
          <a:xfrm>
            <a:off x="7544178" y="336465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Illumina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96C1666-59DB-01F9-666C-3A19B743A32D}"/>
              </a:ext>
            </a:extLst>
          </p:cNvPr>
          <p:cNvSpPr txBox="1"/>
          <p:nvPr/>
        </p:nvSpPr>
        <p:spPr>
          <a:xfrm>
            <a:off x="3021217" y="2733148"/>
            <a:ext cx="58702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>
                <a:latin typeface="+mn-lt"/>
              </a:rPr>
              <a:t>wikipedia</a:t>
            </a:r>
            <a:endParaRPr lang="en-US" sz="800" dirty="0">
              <a:latin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7727-F001-8F9D-7090-6DA26628F42E}"/>
              </a:ext>
            </a:extLst>
          </p:cNvPr>
          <p:cNvSpPr txBox="1"/>
          <p:nvPr/>
        </p:nvSpPr>
        <p:spPr>
          <a:xfrm>
            <a:off x="1336179" y="3126098"/>
            <a:ext cx="3218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3’A  C  T 5’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323F1-27A1-719B-36EB-A762BBE4ED05}"/>
              </a:ext>
            </a:extLst>
          </p:cNvPr>
          <p:cNvSpPr txBox="1"/>
          <p:nvPr/>
        </p:nvSpPr>
        <p:spPr>
          <a:xfrm>
            <a:off x="1521005" y="3662747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rgbClr val="FF0000"/>
                </a:solidFill>
              </a:rPr>
              <a:t>dye</a:t>
            </a:r>
            <a:r>
              <a:rPr lang="en-US" dirty="0" err="1"/>
              <a:t>T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004B5-E989-2C8C-15C1-B4E8A91BD7A7}"/>
              </a:ext>
            </a:extLst>
          </p:cNvPr>
          <p:cNvSpPr txBox="1"/>
          <p:nvPr/>
        </p:nvSpPr>
        <p:spPr>
          <a:xfrm>
            <a:off x="1852162" y="4124531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08684-5192-F1BA-E2B3-4A87EE768CB2}"/>
              </a:ext>
            </a:extLst>
          </p:cNvPr>
          <p:cNvSpPr txBox="1"/>
          <p:nvPr/>
        </p:nvSpPr>
        <p:spPr>
          <a:xfrm>
            <a:off x="2236156" y="4124531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chemeClr val="accent4">
                    <a:lumMod val="75000"/>
                  </a:schemeClr>
                </a:solidFill>
              </a:rPr>
              <a:t>dye</a:t>
            </a:r>
            <a:r>
              <a:rPr lang="en-US" dirty="0" err="1"/>
              <a:t>G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E5C10-B53D-D55B-6348-BEF4A555FFB3}"/>
              </a:ext>
            </a:extLst>
          </p:cNvPr>
          <p:cNvSpPr txBox="1"/>
          <p:nvPr/>
        </p:nvSpPr>
        <p:spPr>
          <a:xfrm>
            <a:off x="1839555" y="4579442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51AB8-9DBA-3538-A6CE-6778D1AE2EE7}"/>
              </a:ext>
            </a:extLst>
          </p:cNvPr>
          <p:cNvSpPr txBox="1"/>
          <p:nvPr/>
        </p:nvSpPr>
        <p:spPr>
          <a:xfrm>
            <a:off x="2553558" y="4579442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560-C2D0-24D9-6912-520D6FCF73D1}"/>
              </a:ext>
            </a:extLst>
          </p:cNvPr>
          <p:cNvSpPr txBox="1"/>
          <p:nvPr/>
        </p:nvSpPr>
        <p:spPr>
          <a:xfrm>
            <a:off x="2941127" y="4565691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chemeClr val="accent3">
                    <a:lumMod val="50000"/>
                  </a:schemeClr>
                </a:solidFill>
              </a:rPr>
              <a:t>dye</a:t>
            </a:r>
            <a:r>
              <a:rPr lang="en-US" dirty="0" err="1"/>
              <a:t>A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5BB47-264E-E61C-FDE7-CD38FE801BD5}"/>
              </a:ext>
            </a:extLst>
          </p:cNvPr>
          <p:cNvSpPr txBox="1"/>
          <p:nvPr/>
        </p:nvSpPr>
        <p:spPr>
          <a:xfrm>
            <a:off x="310188" y="3026103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rgbClr val="FF0000"/>
                </a:solidFill>
              </a:rPr>
              <a:t>dye</a:t>
            </a:r>
            <a:r>
              <a:rPr lang="en-US" sz="1600" dirty="0" err="1"/>
              <a:t>T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8C6175-C66D-DA26-54D8-44936D3815B1}"/>
              </a:ext>
            </a:extLst>
          </p:cNvPr>
          <p:cNvSpPr txBox="1"/>
          <p:nvPr/>
        </p:nvSpPr>
        <p:spPr>
          <a:xfrm>
            <a:off x="93739" y="3337651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4">
                    <a:lumMod val="75000"/>
                  </a:schemeClr>
                </a:solidFill>
              </a:rPr>
              <a:t>dye</a:t>
            </a:r>
            <a:r>
              <a:rPr lang="en-US" sz="1600" dirty="0" err="1"/>
              <a:t>G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ED0427-B2EF-7599-20CA-DC50219FCB50}"/>
              </a:ext>
            </a:extLst>
          </p:cNvPr>
          <p:cNvSpPr txBox="1"/>
          <p:nvPr/>
        </p:nvSpPr>
        <p:spPr>
          <a:xfrm>
            <a:off x="664589" y="3322108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3">
                    <a:lumMod val="50000"/>
                  </a:schemeClr>
                </a:solidFill>
              </a:rPr>
              <a:t>dye</a:t>
            </a:r>
            <a:r>
              <a:rPr lang="en-US" sz="1600" dirty="0" err="1"/>
              <a:t>A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40C71-6E4C-7AD1-78A2-D59E8C635A8F}"/>
              </a:ext>
            </a:extLst>
          </p:cNvPr>
          <p:cNvSpPr txBox="1"/>
          <p:nvPr/>
        </p:nvSpPr>
        <p:spPr>
          <a:xfrm>
            <a:off x="318926" y="3679267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5">
                    <a:lumMod val="50000"/>
                  </a:schemeClr>
                </a:solidFill>
              </a:rPr>
              <a:t>dye</a:t>
            </a:r>
            <a:r>
              <a:rPr lang="en-US" sz="1600" dirty="0" err="1"/>
              <a:t>C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799B-3ECF-E178-4F3E-85CE63A7C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E4D879AF-0FE7-F66D-43CA-C8637FA7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5790B6CC-38A7-B8F2-7C51-C70AFAEB9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" y="12366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E7D06-A4D2-A394-51C6-2026230E7183}"/>
              </a:ext>
            </a:extLst>
          </p:cNvPr>
          <p:cNvSpPr txBox="1"/>
          <p:nvPr/>
        </p:nvSpPr>
        <p:spPr>
          <a:xfrm>
            <a:off x="519653" y="774998"/>
            <a:ext cx="43245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96ADD6B7-BA61-A08B-FF97-0A8C04680E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199" y="224706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Sequence reading</a:t>
            </a:r>
          </a:p>
        </p:txBody>
      </p:sp>
    </p:spTree>
    <p:extLst>
      <p:ext uri="{BB962C8B-B14F-4D97-AF65-F5344CB8AC3E}">
        <p14:creationId xmlns:p14="http://schemas.microsoft.com/office/powerpoint/2010/main" val="38289012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77508" y="152155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08" y="686511"/>
            <a:ext cx="6241536" cy="441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2170157"/>
            <a:ext cx="2748945" cy="119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781012"/>
            <a:ext cx="2748945" cy="128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5" y="3494617"/>
            <a:ext cx="1337224" cy="144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913" y="3981596"/>
            <a:ext cx="16500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 err="1">
                <a:latin typeface="+mn-lt"/>
              </a:rPr>
              <a:t>NovaSeq</a:t>
            </a:r>
            <a:endParaRPr lang="en-US" altLang="en-US" sz="3200" dirty="0">
              <a:latin typeface="+mn-lt"/>
            </a:endParaRPr>
          </a:p>
        </p:txBody>
      </p:sp>
      <p:pic>
        <p:nvPicPr>
          <p:cNvPr id="4098" name="Picture 2" descr="MiSeq i100 specifications">
            <a:extLst>
              <a:ext uri="{FF2B5EF4-FFF2-40B4-BE49-F238E27FC236}">
                <a16:creationId xmlns:a16="http://schemas.microsoft.com/office/drawing/2014/main" id="{0E091610-10EE-9248-2391-E5AC0A4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58" y="1124126"/>
            <a:ext cx="3202963" cy="3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49BC2-6526-47A4-9A7B-5DEFFEC34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526" y="1742283"/>
            <a:ext cx="2796263" cy="2066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AC4272-D30A-D67B-DAFA-D65BD4FEE8AB}"/>
              </a:ext>
            </a:extLst>
          </p:cNvPr>
          <p:cNvSpPr txBox="1"/>
          <p:nvPr/>
        </p:nvSpPr>
        <p:spPr>
          <a:xfrm>
            <a:off x="3863857" y="4216069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+mn-lt"/>
                <a:hlinkClick r:id="rId7"/>
              </a:rPr>
              <a:t>MiSeq</a:t>
            </a:r>
            <a:r>
              <a:rPr lang="en-US" sz="1200" dirty="0">
                <a:latin typeface="+mn-lt"/>
                <a:hlinkClick r:id="rId7"/>
              </a:rPr>
              <a:t> i100 video</a:t>
            </a:r>
            <a:endParaRPr lang="en-US" sz="1200" dirty="0">
              <a:latin typeface="+mn-l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073151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1">
            <a:extLst>
              <a:ext uri="{FF2B5EF4-FFF2-40B4-BE49-F238E27FC236}">
                <a16:creationId xmlns:a16="http://schemas.microsoft.com/office/drawing/2014/main" id="{9386184D-28D4-9C13-BDC7-9BADF5C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9CC9E5-7A9C-AB44-8273-1198D686927C}" type="slidenum">
              <a:rPr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0962" name="Title 9">
            <a:extLst>
              <a:ext uri="{FF2B5EF4-FFF2-40B4-BE49-F238E27FC236}">
                <a16:creationId xmlns:a16="http://schemas.microsoft.com/office/drawing/2014/main" id="{78DD074E-912B-9311-7D66-985BF176F4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761" y="16952"/>
            <a:ext cx="8880475" cy="78105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PacBio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sp>
        <p:nvSpPr>
          <p:cNvPr id="25604" name="TextBox 7">
            <a:extLst>
              <a:ext uri="{FF2B5EF4-FFF2-40B4-BE49-F238E27FC236}">
                <a16:creationId xmlns:a16="http://schemas.microsoft.com/office/drawing/2014/main" id="{65A25316-EFB9-2278-7E98-88E5CBF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5098" y="3006303"/>
            <a:ext cx="4406900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Single molecule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no amplifications required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up to 70+ </a:t>
            </a:r>
            <a:r>
              <a:rPr lang="en-US" sz="2000" dirty="0" err="1">
                <a:latin typeface="+mn-lt"/>
              </a:rPr>
              <a:t>kbp</a:t>
            </a:r>
            <a:r>
              <a:rPr lang="en-US" sz="2000" dirty="0">
                <a:latin typeface="+mn-lt"/>
              </a:rPr>
              <a:t>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Moderate sequencing throughput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high sequencing error rate (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1-5%</a:t>
            </a:r>
            <a:r>
              <a:rPr lang="en-US" sz="2000" dirty="0">
                <a:latin typeface="+mn-lt"/>
              </a:rPr>
              <a:t>, random, no-context-specific errors)</a:t>
            </a:r>
          </a:p>
        </p:txBody>
      </p:sp>
      <p:sp>
        <p:nvSpPr>
          <p:cNvPr id="40966" name="TextBox 2">
            <a:extLst>
              <a:ext uri="{FF2B5EF4-FFF2-40B4-BE49-F238E27FC236}">
                <a16:creationId xmlns:a16="http://schemas.microsoft.com/office/drawing/2014/main" id="{4F3476A2-E98F-BADB-A95F-7E9ABC9F3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4" y="5618163"/>
            <a:ext cx="841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pacbio.com</a:t>
            </a:r>
          </a:p>
        </p:txBody>
      </p:sp>
      <p:sp>
        <p:nvSpPr>
          <p:cNvPr id="5" name="TextBox 4">
            <a:hlinkClick r:id="rId3"/>
            <a:extLst>
              <a:ext uri="{FF2B5EF4-FFF2-40B4-BE49-F238E27FC236}">
                <a16:creationId xmlns:a16="http://schemas.microsoft.com/office/drawing/2014/main" id="{E2E0EA7C-D816-5D9C-6EB2-534A0E692E57}"/>
              </a:ext>
            </a:extLst>
          </p:cNvPr>
          <p:cNvSpPr txBox="1"/>
          <p:nvPr/>
        </p:nvSpPr>
        <p:spPr>
          <a:xfrm>
            <a:off x="5318182" y="2821359"/>
            <a:ext cx="17843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4"/>
              </a:rPr>
              <a:t>PacBio HiFi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" y="768028"/>
            <a:ext cx="5076466" cy="415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8896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265697" y="617956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265696" y="2484670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265695" y="4351384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8A2A3-8026-1054-1FF9-9389449E3998}"/>
              </a:ext>
            </a:extLst>
          </p:cNvPr>
          <p:cNvSpPr txBox="1"/>
          <p:nvPr/>
        </p:nvSpPr>
        <p:spPr>
          <a:xfrm>
            <a:off x="5822915" y="2615787"/>
            <a:ext cx="257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n-lt"/>
              </a:rPr>
              <a:t>SMRTbell</a:t>
            </a:r>
            <a:r>
              <a:rPr lang="en-US" dirty="0">
                <a:latin typeface="+mn-lt"/>
              </a:rPr>
              <a:t> adaptor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DC644-10C8-111D-8673-9E264F3C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649E97-A44F-7D3A-8A98-27F307A8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8" y="971277"/>
            <a:ext cx="4800288" cy="16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lorful circle with a hole in the middle&#10;&#10;AI-generated content may be incorrect.">
            <a:extLst>
              <a:ext uri="{FF2B5EF4-FFF2-40B4-BE49-F238E27FC236}">
                <a16:creationId xmlns:a16="http://schemas.microsoft.com/office/drawing/2014/main" id="{26A5A640-EEF1-BF16-7611-C70F06D3D8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6783" y="740951"/>
            <a:ext cx="2746574" cy="4026312"/>
          </a:xfrm>
          <a:prstGeom prst="rect">
            <a:avLst/>
          </a:prstGeom>
        </p:spPr>
      </p:pic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2267E842-EAF5-6D0B-D465-AD437F7906B6}"/>
              </a:ext>
            </a:extLst>
          </p:cNvPr>
          <p:cNvSpPr txBox="1"/>
          <p:nvPr/>
        </p:nvSpPr>
        <p:spPr>
          <a:xfrm>
            <a:off x="6353819" y="4671775"/>
            <a:ext cx="17843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5"/>
              </a:rPr>
              <a:t>PacBio HiFi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3D1BA160-0E47-5D9D-E35C-8B3294705CF9}"/>
              </a:ext>
            </a:extLst>
          </p:cNvPr>
          <p:cNvSpPr txBox="1">
            <a:spLocks/>
          </p:cNvSpPr>
          <p:nvPr/>
        </p:nvSpPr>
        <p:spPr bwMode="auto">
          <a:xfrm>
            <a:off x="302508" y="142712"/>
            <a:ext cx="8538983" cy="55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PacBio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C93F90-CA3C-7C30-C4AC-B5DB39AB2B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181" y="2804652"/>
            <a:ext cx="3050597" cy="2033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63822A-F933-1DFE-ECEF-2DE2503044D0}"/>
              </a:ext>
            </a:extLst>
          </p:cNvPr>
          <p:cNvSpPr txBox="1"/>
          <p:nvPr/>
        </p:nvSpPr>
        <p:spPr>
          <a:xfrm>
            <a:off x="2819423" y="3218116"/>
            <a:ext cx="257282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&gt;99%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624687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A0B20E1-B36B-AEED-AAE3-28AC549A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Unix commands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95998330-63F7-9115-61BB-E7CC897F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124" y="811108"/>
            <a:ext cx="7450137" cy="3893951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17375E"/>
                </a:solidFill>
                <a:ea typeface="ＭＳ Ｐゴシック" panose="020B0600070205080204" pitchFamily="34" charset="-128"/>
              </a:rPr>
              <a:t>cd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- change the working directory</a:t>
            </a:r>
          </a:p>
          <a:p>
            <a:pPr>
              <a:lnSpc>
                <a:spcPct val="80000"/>
              </a:lnSpc>
            </a:pPr>
            <a:r>
              <a:rPr lang="en-US" altLang="en-US" b="1" dirty="0" err="1">
                <a:solidFill>
                  <a:srgbClr val="17375E"/>
                </a:solidFill>
                <a:ea typeface="ＭＳ Ｐゴシック" panose="020B0600070205080204" pitchFamily="34" charset="-128"/>
              </a:rPr>
              <a:t>mkdir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- make directories</a:t>
            </a:r>
          </a:p>
          <a:p>
            <a:pPr>
              <a:lnSpc>
                <a:spcPct val="80000"/>
              </a:lnSpc>
            </a:pPr>
            <a:r>
              <a:rPr lang="en-US" altLang="en-US" b="1" dirty="0" err="1">
                <a:solidFill>
                  <a:srgbClr val="17375E"/>
                </a:solidFill>
                <a:ea typeface="ＭＳ Ｐゴシック" panose="020B0600070205080204" pitchFamily="34" charset="-128"/>
              </a:rPr>
              <a:t>pwd</a:t>
            </a:r>
            <a:r>
              <a:rPr lang="en-US" altLang="en-US" dirty="0">
                <a:ea typeface="ＭＳ Ｐゴシック" panose="020B0600070205080204" pitchFamily="34" charset="-128"/>
              </a:rPr>
              <a:t> - print name of current working directory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17375E"/>
                </a:solidFill>
                <a:ea typeface="ＭＳ Ｐゴシック" panose="020B0600070205080204" pitchFamily="34" charset="-128"/>
              </a:rPr>
              <a:t>ls</a:t>
            </a:r>
            <a:r>
              <a:rPr lang="en-US" altLang="en-US" dirty="0">
                <a:ea typeface="ＭＳ Ｐゴシック" panose="020B0600070205080204" pitchFamily="34" charset="-128"/>
              </a:rPr>
              <a:t> – list directory contents</a:t>
            </a:r>
          </a:p>
          <a:p>
            <a:pPr>
              <a:lnSpc>
                <a:spcPct val="80000"/>
              </a:lnSpc>
            </a:pPr>
            <a:r>
              <a:rPr lang="en-US" altLang="en-US" b="1" dirty="0" err="1">
                <a:solidFill>
                  <a:srgbClr val="17375E"/>
                </a:solidFill>
                <a:ea typeface="ＭＳ Ｐゴシック" panose="020B0600070205080204" pitchFamily="34" charset="-128"/>
              </a:rPr>
              <a:t>chmod</a:t>
            </a:r>
            <a:r>
              <a:rPr lang="en-US" altLang="en-US" dirty="0">
                <a:ea typeface="ＭＳ Ｐゴシック" panose="020B0600070205080204" pitchFamily="34" charset="-128"/>
              </a:rPr>
              <a:t> - change the access permissions to files and directories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17375E"/>
                </a:solidFill>
                <a:ea typeface="ＭＳ Ｐゴシック" panose="020B0600070205080204" pitchFamily="34" charset="-128"/>
              </a:rPr>
              <a:t>head</a:t>
            </a:r>
            <a:r>
              <a:rPr lang="en-US" altLang="en-US" dirty="0">
                <a:ea typeface="ＭＳ Ｐゴシック" panose="020B0600070205080204" pitchFamily="34" charset="-128"/>
              </a:rPr>
              <a:t> - output the first part of files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17375E"/>
                </a:solidFill>
                <a:ea typeface="ＭＳ Ｐゴシック" panose="020B0600070205080204" pitchFamily="34" charset="-128"/>
              </a:rPr>
              <a:t>tail</a:t>
            </a:r>
            <a:r>
              <a:rPr lang="en-US" altLang="en-US" dirty="0">
                <a:ea typeface="ＭＳ Ｐゴシック" panose="020B0600070205080204" pitchFamily="34" charset="-128"/>
              </a:rPr>
              <a:t> - output the last part of files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17375E"/>
                </a:solidFill>
                <a:ea typeface="ＭＳ Ｐゴシック" panose="020B0600070205080204" pitchFamily="34" charset="-128"/>
              </a:rPr>
              <a:t>more</a:t>
            </a:r>
            <a:r>
              <a:rPr lang="en-US" altLang="en-US" dirty="0">
                <a:ea typeface="ＭＳ Ｐゴシック" panose="020B0600070205080204" pitchFamily="34" charset="-128"/>
              </a:rPr>
              <a:t> and </a:t>
            </a:r>
            <a:r>
              <a:rPr lang="en-US" altLang="en-US" b="1" dirty="0">
                <a:solidFill>
                  <a:srgbClr val="17375E"/>
                </a:solidFill>
                <a:ea typeface="ＭＳ Ｐゴシック" panose="020B0600070205080204" pitchFamily="34" charset="-128"/>
              </a:rPr>
              <a:t>less</a:t>
            </a:r>
            <a:r>
              <a:rPr lang="en-US" altLang="en-US" dirty="0">
                <a:ea typeface="ＭＳ Ｐゴシック" panose="020B0600070205080204" pitchFamily="34" charset="-128"/>
              </a:rPr>
              <a:t> display contents of large files page by page or scroll line by line up and down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17375E"/>
                </a:solidFill>
                <a:ea typeface="ＭＳ Ｐゴシック" panose="020B0600070205080204" pitchFamily="34" charset="-128"/>
              </a:rPr>
              <a:t>cat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- concatenate files</a:t>
            </a:r>
            <a:endParaRPr lang="en-US" altLang="en-US" b="1" u="sng" dirty="0">
              <a:ea typeface="ＭＳ Ｐゴシック" panose="020B0600070205080204" pitchFamily="34" charset="-128"/>
            </a:endParaRPr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17375E"/>
                </a:solidFill>
                <a:ea typeface="ＭＳ Ｐゴシック" panose="020B0600070205080204" pitchFamily="34" charset="-128"/>
              </a:rPr>
              <a:t>paste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- merge lines of files</a:t>
            </a:r>
          </a:p>
          <a:p>
            <a:pPr>
              <a:lnSpc>
                <a:spcPct val="80000"/>
              </a:lnSpc>
            </a:pPr>
            <a:r>
              <a:rPr lang="en-US" altLang="en-US" b="1" dirty="0" err="1">
                <a:ea typeface="ＭＳ Ｐゴシック" panose="020B0600070205080204" pitchFamily="34" charset="-128"/>
              </a:rPr>
              <a:t>wc</a:t>
            </a:r>
            <a:r>
              <a:rPr lang="en-US" altLang="en-US" dirty="0">
                <a:ea typeface="ＭＳ Ｐゴシック" panose="020B0600070205080204" pitchFamily="34" charset="-128"/>
              </a:rPr>
              <a:t> - print line, word, and bytes for each file</a:t>
            </a:r>
          </a:p>
          <a:p>
            <a:pPr>
              <a:lnSpc>
                <a:spcPct val="80000"/>
              </a:lnSpc>
            </a:pPr>
            <a:r>
              <a:rPr lang="en-US" altLang="en-US" b="1" dirty="0">
                <a:solidFill>
                  <a:srgbClr val="17375E"/>
                </a:solidFill>
                <a:ea typeface="ＭＳ Ｐゴシック" panose="020B0600070205080204" pitchFamily="34" charset="-128"/>
              </a:rPr>
              <a:t>grep</a:t>
            </a:r>
            <a:r>
              <a:rPr lang="en-US" altLang="en-US" dirty="0">
                <a:ea typeface="ＭＳ Ｐゴシック" panose="020B0600070205080204" pitchFamily="34" charset="-128"/>
              </a:rPr>
              <a:t> - print lines matching a pattern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89CA9382-7ACD-1062-B538-CBE1DBBE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76428D-9858-6F4D-BBC0-0AC298A5C4C0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01145D1-4343-A775-19C7-1FC3E08A6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8620" y="340681"/>
            <a:ext cx="1576387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812960"/>
            <a:ext cx="7653339" cy="310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3921858"/>
            <a:ext cx="8350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PacBio has solved </a:t>
            </a:r>
            <a:r>
              <a:rPr lang="en-US" altLang="en-US" i="1" dirty="0">
                <a:latin typeface="Arial" panose="020B0604020202020204" pitchFamily="34" charset="0"/>
              </a:rPr>
              <a:t>de novo </a:t>
            </a:r>
            <a:r>
              <a:rPr lang="en-US" altLang="en-US" dirty="0">
                <a:latin typeface="Arial" panose="020B0604020202020204" pitchFamily="34" charset="0"/>
              </a:rPr>
              <a:t>assemblies of most bacterial genomes and it will solve assemblies of small “simple” genomes (e.g., &lt;500 </a:t>
            </a:r>
            <a:r>
              <a:rPr lang="en-US" altLang="en-US" dirty="0" err="1">
                <a:latin typeface="Arial" panose="020B0604020202020204" pitchFamily="34" charset="0"/>
              </a:rPr>
              <a:t>Mbp</a:t>
            </a:r>
            <a:r>
              <a:rPr lang="en-US" altLang="en-US" dirty="0">
                <a:latin typeface="Arial" panose="020B0604020202020204" pitchFamily="34" charset="0"/>
              </a:rPr>
              <a:t>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Early-generation PacBio for genome assembly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AD12953B-C639-C2F2-181A-37308C6D1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" y="748904"/>
            <a:ext cx="1820303" cy="245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43" y="764091"/>
            <a:ext cx="2641040" cy="231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43" y="2783161"/>
            <a:ext cx="2641040" cy="231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Less biases (e.g., GC content)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" y="1741013"/>
            <a:ext cx="2789821" cy="278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28" y="46179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Peng </a:t>
            </a:r>
            <a:r>
              <a:rPr lang="en-US" altLang="en-US" sz="1200" i="1" dirty="0">
                <a:latin typeface="Arial" panose="020B0604020202020204" pitchFamily="34" charset="0"/>
              </a:rPr>
              <a:t>et al</a:t>
            </a:r>
            <a:r>
              <a:rPr lang="en-US" altLang="en-US" sz="1200" dirty="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3075604" y="2094458"/>
            <a:ext cx="101822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pacbio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1555525" y="2879886"/>
            <a:ext cx="11897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241" y="910750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963" y="102393"/>
            <a:ext cx="8229600" cy="840952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Oxford Nanopore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 promising technology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413" y="3342735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04" y="3505857"/>
            <a:ext cx="3495675" cy="132343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sz="2000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63" y="1268098"/>
            <a:ext cx="2846842" cy="191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04" y="1051156"/>
            <a:ext cx="4081754" cy="246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96720" y="769663"/>
            <a:ext cx="5818414" cy="2678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+mn-lt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+mn-lt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20" y="3469327"/>
            <a:ext cx="6807459" cy="15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7632" y="24211"/>
            <a:ext cx="5078413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1" y="712057"/>
            <a:ext cx="2065046" cy="139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018" y="2168893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+mn-lt"/>
              </a:rPr>
              <a:t>MinION</a:t>
            </a:r>
            <a:r>
              <a:rPr lang="en-US" altLang="en-US" sz="2400" dirty="0">
                <a:latin typeface="+mn-lt"/>
              </a:rPr>
              <a:t>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5106" y="213567"/>
            <a:ext cx="6408737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00" y="988236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8" y="2594701"/>
            <a:ext cx="4656654" cy="244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746" y="4253316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1">
            <a:extLst>
              <a:ext uri="{FF2B5EF4-FFF2-40B4-BE49-F238E27FC236}">
                <a16:creationId xmlns:a16="http://schemas.microsoft.com/office/drawing/2014/main" id="{B87404D0-33D2-9936-2992-5246C60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F0D3A5-4C15-924A-BC78-45B840B7D0B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0179" name="Title 4">
            <a:extLst>
              <a:ext uri="{FF2B5EF4-FFF2-40B4-BE49-F238E27FC236}">
                <a16:creationId xmlns:a16="http://schemas.microsoft.com/office/drawing/2014/main" id="{64B74A62-FC8F-DD60-8629-91B2F455AD1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library preparation</a:t>
            </a:r>
          </a:p>
        </p:txBody>
      </p:sp>
      <p:sp>
        <p:nvSpPr>
          <p:cNvPr id="50180" name="TextBox 7">
            <a:extLst>
              <a:ext uri="{FF2B5EF4-FFF2-40B4-BE49-F238E27FC236}">
                <a16:creationId xmlns:a16="http://schemas.microsoft.com/office/drawing/2014/main" id="{60525519-7E48-9E3B-0A82-C944DF32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9" y="5611813"/>
            <a:ext cx="10048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nanopore.com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47A203-D8DA-1F66-889D-BD0AB0FC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359" y="748904"/>
            <a:ext cx="6102220" cy="42185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41F45208-3B89-3B9A-6B13-853D5842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52E2BC2A-3A70-2064-13D3-3D90257FF0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 dirty="0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2E9AE132-463E-7084-7CB3-4060C29D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476" y="1168887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6EA27894-7469-272D-7A63-6B73CB2E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5" y="341312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CEB57FFC-780C-650C-BAC1-92F37717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2" y="1646237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494B146A-543E-41BF-0A5E-09A0CAA6B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715" y="2944812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34614-169A-0A3E-3283-BC875636C0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906463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00632CA6-E195-C893-927E-55D5AC22D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327" y="-28574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429E96DF-A767-3486-B63D-A42AC7AB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58" y="4249737"/>
            <a:ext cx="1724489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A5E000-83C4-EBDC-A9F4-BAB784B0F8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2230438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E98992E1-1D97-849F-B124-8A29E2A3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01" y="4775200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438AD5-010E-BCD3-5117-C9B64554BF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3529013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3495A3D2-42E7-5E28-5299-372647E1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76" y="2278549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A0A2A2D9-6D3F-0413-68CD-5EBEDB5E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76" y="3791437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019" y="3226262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399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719" y="3750030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0737" y="686940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4502798"/>
            <a:ext cx="8851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4476781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4502798"/>
            <a:ext cx="9541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5" y="4613219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Helvetica" pitchFamily="2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27824" y="2119890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538939"/>
            <a:ext cx="0" cy="3937842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83" y="211989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Helvetica" pitchFamily="2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5AA16-BFC0-6CDC-48B0-3896D8C3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E3FB4C-FA59-F3A5-8CA2-D1E5F68D9605}"/>
              </a:ext>
            </a:extLst>
          </p:cNvPr>
          <p:cNvSpPr txBox="1">
            <a:spLocks/>
          </p:cNvSpPr>
          <p:nvPr/>
        </p:nvSpPr>
        <p:spPr bwMode="auto">
          <a:xfrm>
            <a:off x="342900" y="77257"/>
            <a:ext cx="8458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Finished genomes can be generated using Nanopore data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A7D8A00-4490-5E8E-15C9-2099FDCB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775" y="907158"/>
            <a:ext cx="4324609" cy="41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0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80" y="1009461"/>
            <a:ext cx="82295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 dirty="0">
                <a:latin typeface="Arial" panose="020B0604020202020204" pitchFamily="34" charset="0"/>
              </a:rPr>
              <a:t>De novo </a:t>
            </a:r>
            <a:r>
              <a:rPr lang="en-US" altLang="en-US" sz="2400" dirty="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 dirty="0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164" y="2933711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" y="124295"/>
            <a:ext cx="8229600" cy="736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10" y="1022869"/>
            <a:ext cx="2293145" cy="20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74" y="1022869"/>
            <a:ext cx="4139852" cy="1451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52" y="3379498"/>
            <a:ext cx="2615222" cy="132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7" y="833630"/>
            <a:ext cx="1626947" cy="208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2" y="3000576"/>
            <a:ext cx="1636388" cy="208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9E289CA-3403-13B8-AE6A-ED2B75E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9" y="2636151"/>
            <a:ext cx="3041154" cy="238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539"/>
            <a:ext cx="8229600" cy="542925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9690" y="891971"/>
            <a:ext cx="5632450" cy="3735031"/>
          </a:xfrm>
        </p:spPr>
        <p:txBody>
          <a:bodyPr/>
          <a:lstStyle/>
          <a:p>
            <a:pPr marL="0" indent="0"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b="1" dirty="0">
                <a:ea typeface="ＭＳ Ｐゴシック" panose="020B0600070205080204" pitchFamily="34" charset="-128"/>
              </a:rPr>
              <a:t>,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b="1" dirty="0">
                <a:ea typeface="ＭＳ Ｐゴシック" panose="020B0600070205080204" pitchFamily="34" charset="-128"/>
              </a:rPr>
              <a:t>, </a:t>
            </a:r>
            <a:r>
              <a:rPr lang="en-US" altLang="en-US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buNone/>
            </a:pPr>
            <a:endParaRPr lang="en-US" altLang="en-US" b="1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Up to 25 kb, &lt;1% error</a:t>
            </a:r>
          </a:p>
          <a:p>
            <a:pPr marL="0" indent="0">
              <a:buNone/>
            </a:pPr>
            <a:endParaRPr lang="en-US" altLang="en-US" b="1" dirty="0">
              <a:ea typeface="ＭＳ Ｐゴシック" panose="020B0600070205080204" pitchFamily="34" charset="-128"/>
            </a:endParaRPr>
          </a:p>
          <a:p>
            <a:pPr marL="0" indent="0">
              <a:buNone/>
            </a:pPr>
            <a:r>
              <a:rPr lang="en-US" altLang="en-US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buNone/>
            </a:pPr>
            <a:r>
              <a:rPr lang="en-US" altLang="en-US" dirty="0">
                <a:ea typeface="ＭＳ Ｐゴシック" panose="020B0600070205080204" pitchFamily="34" charset="-128"/>
              </a:rPr>
              <a:t>Moderate sequencing throughput, very long (could be &gt;1 Mb), errors (1-10%)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958773" y="1008312"/>
            <a:ext cx="3017837" cy="2665829"/>
            <a:chOff x="5702300" y="3712329"/>
            <a:chExt cx="3302000" cy="2839904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790806" cy="3606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2E5F41C-F617-5917-0B38-4009D3CD035E}"/>
              </a:ext>
            </a:extLst>
          </p:cNvPr>
          <p:cNvSpPr txBox="1"/>
          <p:nvPr/>
        </p:nvSpPr>
        <p:spPr>
          <a:xfrm>
            <a:off x="6324123" y="2392122"/>
            <a:ext cx="2310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+mn-lt"/>
              </a:rPr>
              <a:t>No longer true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154978" cy="542925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53" y="803024"/>
            <a:ext cx="378744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Goal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Platform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Read length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Rate and type of sequence errors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Sequencing depth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Replication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Biological control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71406"/>
              </p:ext>
            </p:extLst>
          </p:nvPr>
        </p:nvGraphicFramePr>
        <p:xfrm>
          <a:off x="373053" y="3111348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(HiFi)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21462"/>
            <a:ext cx="8229600" cy="90190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12432" y="1623736"/>
            <a:ext cx="5751513" cy="26431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lane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Index (barcode)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Read length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13827" y="4742944"/>
            <a:ext cx="21336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937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(</a:t>
            </a:r>
            <a:r>
              <a:rPr lang="en-US" altLang="en-US" dirty="0" err="1">
                <a:ea typeface="ＭＳ Ｐゴシック" panose="020B0600070205080204" pitchFamily="34" charset="-128"/>
              </a:rPr>
              <a:t>TruSeq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761480"/>
            <a:ext cx="3936977" cy="432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738672" y="3245576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42" y="705233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546258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4749826" y="523710"/>
            <a:ext cx="3328309" cy="2502023"/>
            <a:chOff x="4691008" y="890891"/>
            <a:chExt cx="3995792" cy="3185809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1008" y="1331859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5934" y="890891"/>
              <a:ext cx="1865730" cy="58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53195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726" y="2341562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313" y="4038240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266" y="3154118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56" y="3221564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48609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1" y="1302545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027906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38565-A56A-757D-780F-5DEF9102776A}"/>
              </a:ext>
            </a:extLst>
          </p:cNvPr>
          <p:cNvSpPr txBox="1"/>
          <p:nvPr/>
        </p:nvSpPr>
        <p:spPr>
          <a:xfrm>
            <a:off x="6173301" y="1302545"/>
            <a:ext cx="2608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Illumina HiSeq4000</a:t>
            </a:r>
          </a:p>
          <a:p>
            <a:r>
              <a:rPr lang="en-US" sz="2000" dirty="0">
                <a:latin typeface="+mn-lt"/>
              </a:rPr>
              <a:t>1500 Gb</a:t>
            </a:r>
          </a:p>
          <a:p>
            <a:r>
              <a:rPr lang="en-US" sz="2000" dirty="0">
                <a:latin typeface="+mn-lt"/>
              </a:rPr>
              <a:t>Up to 400 million reads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02393"/>
            <a:ext cx="8229600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8" y="1846595"/>
            <a:ext cx="1902242" cy="190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178364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9" y="917063"/>
            <a:ext cx="76755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A single read is generated for each template/cluster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3260740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9" y="1710546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9" y="421085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201217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2713846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2" y="326232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2" y="311543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7738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1" y="224077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1" y="171054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1617"/>
            <a:ext cx="8229600" cy="542925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700" y="2115004"/>
            <a:ext cx="5665911" cy="142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Two reads are generated for each template cluster.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The 1</a:t>
            </a:r>
            <a:r>
              <a:rPr lang="en-US" altLang="en-US" baseline="30000" dirty="0"/>
              <a:t>st</a:t>
            </a:r>
            <a:r>
              <a:rPr lang="en-US" altLang="en-US" dirty="0"/>
              <a:t> is from one end with one primer.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The 2</a:t>
            </a:r>
            <a:r>
              <a:rPr lang="en-US" altLang="en-US" baseline="30000" dirty="0"/>
              <a:t>nd</a:t>
            </a:r>
            <a:r>
              <a:rPr lang="en-US" altLang="en-US" dirty="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104245" y="279010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802" y="1239915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802" y="3740228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924188" y="154154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824177" y="2243216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041664" y="4041853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940063" y="3352877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74045" y="2791696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6093586" y="2645149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414" y="2040016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877" y="314332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14605"/>
            <a:ext cx="8229600" cy="687952"/>
          </a:xfrm>
        </p:spPr>
        <p:txBody>
          <a:bodyPr/>
          <a:lstStyle/>
          <a:p>
            <a:r>
              <a:rPr lang="en-US" altLang="en-US" sz="3200" dirty="0">
                <a:latin typeface="+mn-lt"/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412" y="1175814"/>
            <a:ext cx="5678991" cy="255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NGS platforms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Pro and con of each platform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Approaches for library preparation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0" y="882066"/>
            <a:ext cx="5001087" cy="407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911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529907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10795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822" y="2319025"/>
            <a:ext cx="2145190" cy="24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4486"/>
            <a:ext cx="1150740" cy="153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0002" y="1878806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953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78988"/>
            <a:ext cx="6054398" cy="421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1" y="5457826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10795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2120900" y="1477964"/>
            <a:ext cx="25199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49" y="1477964"/>
            <a:ext cx="1785939" cy="2540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F665D2-131C-8C5A-9D59-022886FF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20" y="999177"/>
            <a:ext cx="5128688" cy="36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EEC6F-50E5-A6D0-5920-ED415A42721C}"/>
              </a:ext>
            </a:extLst>
          </p:cNvPr>
          <p:cNvSpPr txBox="1"/>
          <p:nvPr/>
        </p:nvSpPr>
        <p:spPr>
          <a:xfrm>
            <a:off x="4342064" y="4767263"/>
            <a:ext cx="250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+mn-lt"/>
              </a:rPr>
              <a:t>Satam</a:t>
            </a:r>
            <a:r>
              <a:rPr lang="en-US" sz="1200" dirty="0">
                <a:latin typeface="+mn-lt"/>
              </a:rPr>
              <a:t> et al., 2023, Biology, 12(7):997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0648-26AF-923E-5E98-D3B61C1F2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1CB7907-C72A-426C-0982-853F050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A7B75BDE-9458-E8B3-41CF-A4FB5E19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2" name="Picture 8">
            <a:extLst>
              <a:ext uri="{FF2B5EF4-FFF2-40B4-BE49-F238E27FC236}">
                <a16:creationId xmlns:a16="http://schemas.microsoft.com/office/drawing/2014/main" id="{25107905-E8B8-77DB-A2E9-33326789B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306" y="975344"/>
            <a:ext cx="4227366" cy="229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598FE5C0-C9D4-2013-449D-AC11F0562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19673"/>
            <a:ext cx="3934971" cy="15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42021E61-51D4-AD7A-A5E3-24C084FD6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85" y="3254583"/>
            <a:ext cx="4152015" cy="94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7220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596" y="1287273"/>
            <a:ext cx="5727404" cy="2680038"/>
          </a:xfrm>
        </p:spPr>
        <p:txBody>
          <a:bodyPr/>
          <a:lstStyle/>
          <a:p>
            <a:pPr algn="l">
              <a:defRPr/>
            </a:pPr>
            <a:r>
              <a:rPr lang="en-US" sz="2400" dirty="0"/>
              <a:t>sequencing sensitivity and read length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Before single molecular &amp; "super long" sequencing technologies,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sz="2400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" y="1176189"/>
            <a:ext cx="3954869" cy="279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E2E95B7-0C9F-C4B5-A28C-DDB58F576255}"/>
              </a:ext>
            </a:extLst>
          </p:cNvPr>
          <p:cNvSpPr txBox="1">
            <a:spLocks/>
          </p:cNvSpPr>
          <p:nvPr/>
        </p:nvSpPr>
        <p:spPr bwMode="auto">
          <a:xfrm>
            <a:off x="457200" y="280952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The ideal sequencing technology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7775" y="1560107"/>
            <a:ext cx="4149184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The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 dirty="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40" y="69215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50" y="1778364"/>
            <a:ext cx="1330814" cy="58477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43" y="2953083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 dirty="0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1275910"/>
            <a:ext cx="0" cy="503202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064" y="322264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40" y="4090218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2359084"/>
            <a:ext cx="0" cy="584662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26" y="4615681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3530012"/>
            <a:ext cx="0" cy="558136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774" y="2669769"/>
            <a:ext cx="440365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Hundreds to thousands of millions of DNA fragments are sequenced </a:t>
            </a:r>
            <a:r>
              <a:rPr lang="en-US" altLang="en-US" sz="2400" b="1" i="1" dirty="0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220847" y="1100427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256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34369</TotalTime>
  <Words>1157</Words>
  <Application>Microsoft Macintosh PowerPoint</Application>
  <PresentationFormat>On-screen Show (16:9)</PresentationFormat>
  <Paragraphs>313</Paragraphs>
  <Slides>38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Courier New</vt:lpstr>
      <vt:lpstr>Helvetica</vt:lpstr>
      <vt:lpstr>Verdana</vt:lpstr>
      <vt:lpstr>Office Theme</vt:lpstr>
      <vt:lpstr>Next-gen Sequencing Technologies  Bioinformatics Applications (PLPTH813)</vt:lpstr>
      <vt:lpstr>Unix commands</vt:lpstr>
      <vt:lpstr>The sequencing technology is key for a wide range of biological researches </vt:lpstr>
      <vt:lpstr>Sanger sequencing technology - I</vt:lpstr>
      <vt:lpstr>Sanger sequencing technology - II</vt:lpstr>
      <vt:lpstr>Next-gen sequencing (NGS) technologies</vt:lpstr>
      <vt:lpstr>Major next-gen sequencing (NGS) technologies</vt:lpstr>
      <vt:lpstr>sequencing sensitivity and read length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DNA amplification – Bridge PCR</vt:lpstr>
      <vt:lpstr>Reversible terminator chemistry</vt:lpstr>
      <vt:lpstr>Sequence reading</vt:lpstr>
      <vt:lpstr>Illumina sequencing</vt:lpstr>
      <vt:lpstr>Illumina Sequencers</vt:lpstr>
      <vt:lpstr>When the single molecular sequencing technology is ready, amplification or cloning is not necessary.</vt:lpstr>
      <vt:lpstr>PacBio – Single Molecule Real Time (SMRT)</vt:lpstr>
      <vt:lpstr>PacBio library prep workflow</vt:lpstr>
      <vt:lpstr>PowerPoint Presentation</vt:lpstr>
      <vt:lpstr>Early-generation PacBio for genome assembly</vt:lpstr>
      <vt:lpstr>Less biases (e.g., GC content)</vt:lpstr>
      <vt:lpstr>Oxford Nanopore A promising technology</vt:lpstr>
      <vt:lpstr>Nanopore devices</vt:lpstr>
      <vt:lpstr>Applications of Nanopore sequencing</vt:lpstr>
      <vt:lpstr>Nanopore library preparation</vt:lpstr>
      <vt:lpstr>COMMON in all NGS platforms</vt:lpstr>
      <vt:lpstr>Sequence errors and read lengths</vt:lpstr>
      <vt:lpstr>PowerPoint Presentation</vt:lpstr>
      <vt:lpstr>Case study</vt:lpstr>
      <vt:lpstr>Sequence platforms</vt:lpstr>
      <vt:lpstr>Experimental design</vt:lpstr>
      <vt:lpstr>Illumina platforms and terminologies Illumina video</vt:lpstr>
      <vt:lpstr>Illumina library preparation (TruSeq)</vt:lpstr>
      <vt:lpstr>Multiplexing (DNA barcode/Index)</vt:lpstr>
      <vt:lpstr>Barcode / Index</vt:lpstr>
      <vt:lpstr>Single-end sequencing</vt:lpstr>
      <vt:lpstr>Paired-end sequencing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237</cp:revision>
  <cp:lastPrinted>2011-03-25T16:13:09Z</cp:lastPrinted>
  <dcterms:created xsi:type="dcterms:W3CDTF">2012-03-28T06:01:44Z</dcterms:created>
  <dcterms:modified xsi:type="dcterms:W3CDTF">2025-01-27T17:31:13Z</dcterms:modified>
</cp:coreProperties>
</file>